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ton" charset="1" panose="00000500000000000000"/>
      <p:regular r:id="rId19"/>
    </p:embeddedFont>
    <p:embeddedFont>
      <p:font typeface="Open Sans" charset="1" panose="00000000000000000000"/>
      <p:regular r:id="rId20"/>
    </p:embeddedFont>
    <p:embeddedFont>
      <p:font typeface="Norwester" charset="1" panose="00000506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403" r="0" b="-343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576296" y="2342714"/>
            <a:ext cx="1212158" cy="872754"/>
          </a:xfrm>
          <a:custGeom>
            <a:avLst/>
            <a:gdLst/>
            <a:ahLst/>
            <a:cxnLst/>
            <a:rect r="r" b="b" t="t" l="l"/>
            <a:pathLst>
              <a:path h="872754" w="1212158">
                <a:moveTo>
                  <a:pt x="0" y="0"/>
                </a:moveTo>
                <a:lnTo>
                  <a:pt x="1212157" y="0"/>
                </a:lnTo>
                <a:lnTo>
                  <a:pt x="1212157" y="872754"/>
                </a:lnTo>
                <a:lnTo>
                  <a:pt x="0" y="872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1763" y="3438615"/>
            <a:ext cx="15168310" cy="267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47"/>
              </a:lnSpc>
              <a:spcBef>
                <a:spcPct val="0"/>
              </a:spcBef>
            </a:pPr>
            <a:r>
              <a:rPr lang="en-US" sz="1567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VEHICLE REPAIR HUB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-10800000">
            <a:off x="0" y="7076995"/>
            <a:ext cx="6476704" cy="330802"/>
          </a:xfrm>
          <a:custGeom>
            <a:avLst/>
            <a:gdLst/>
            <a:ahLst/>
            <a:cxnLst/>
            <a:rect r="r" b="b" t="t" l="l"/>
            <a:pathLst>
              <a:path h="330802" w="6476704">
                <a:moveTo>
                  <a:pt x="0" y="330802"/>
                </a:moveTo>
                <a:lnTo>
                  <a:pt x="6476704" y="330802"/>
                </a:lnTo>
                <a:lnTo>
                  <a:pt x="6476704" y="0"/>
                </a:lnTo>
                <a:lnTo>
                  <a:pt x="0" y="0"/>
                </a:lnTo>
                <a:lnTo>
                  <a:pt x="0" y="33080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1811296" y="7076995"/>
            <a:ext cx="6476704" cy="330802"/>
          </a:xfrm>
          <a:custGeom>
            <a:avLst/>
            <a:gdLst/>
            <a:ahLst/>
            <a:cxnLst/>
            <a:rect r="r" b="b" t="t" l="l"/>
            <a:pathLst>
              <a:path h="330802" w="6476704">
                <a:moveTo>
                  <a:pt x="6476704" y="330802"/>
                </a:moveTo>
                <a:lnTo>
                  <a:pt x="0" y="330802"/>
                </a:lnTo>
                <a:lnTo>
                  <a:pt x="0" y="0"/>
                </a:lnTo>
                <a:lnTo>
                  <a:pt x="6476704" y="0"/>
                </a:lnTo>
                <a:lnTo>
                  <a:pt x="6476704" y="33080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045756" y="7019835"/>
            <a:ext cx="8196488" cy="756875"/>
            <a:chOff x="0" y="0"/>
            <a:chExt cx="760859" cy="702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0859" cy="70259"/>
            </a:xfrm>
            <a:custGeom>
              <a:avLst/>
              <a:gdLst/>
              <a:ahLst/>
              <a:cxnLst/>
              <a:rect r="r" b="b" t="t" l="l"/>
              <a:pathLst>
                <a:path h="70259" w="760859">
                  <a:moveTo>
                    <a:pt x="0" y="0"/>
                  </a:moveTo>
                  <a:lnTo>
                    <a:pt x="760859" y="0"/>
                  </a:lnTo>
                  <a:lnTo>
                    <a:pt x="760859" y="70259"/>
                  </a:lnTo>
                  <a:lnTo>
                    <a:pt x="0" y="70259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60859" cy="108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true" rot="0">
            <a:off x="11143778" y="2787289"/>
            <a:ext cx="7144222" cy="364895"/>
          </a:xfrm>
          <a:custGeom>
            <a:avLst/>
            <a:gdLst/>
            <a:ahLst/>
            <a:cxnLst/>
            <a:rect r="r" b="b" t="t" l="l"/>
            <a:pathLst>
              <a:path h="364895" w="7144222">
                <a:moveTo>
                  <a:pt x="0" y="364895"/>
                </a:moveTo>
                <a:lnTo>
                  <a:pt x="7144222" y="364895"/>
                </a:lnTo>
                <a:lnTo>
                  <a:pt x="7144222" y="0"/>
                </a:lnTo>
                <a:lnTo>
                  <a:pt x="0" y="0"/>
                </a:lnTo>
                <a:lnTo>
                  <a:pt x="0" y="3648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911922" y="2218889"/>
            <a:ext cx="3558108" cy="108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7"/>
              </a:lnSpc>
              <a:spcBef>
                <a:spcPct val="0"/>
              </a:spcBef>
            </a:pPr>
            <a:r>
              <a:rPr lang="en-US" sz="631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45756" y="7213821"/>
            <a:ext cx="8196488" cy="594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spc="2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ENHANCING UX IN VEHICLE MAINTENANCE AND REPAIR</a:t>
            </a:r>
          </a:p>
          <a:p>
            <a:pPr algn="ctr">
              <a:lnSpc>
                <a:spcPts val="2432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true" flipV="true" rot="0">
            <a:off x="0" y="2821383"/>
            <a:ext cx="6476704" cy="330802"/>
          </a:xfrm>
          <a:custGeom>
            <a:avLst/>
            <a:gdLst/>
            <a:ahLst/>
            <a:cxnLst/>
            <a:rect r="r" b="b" t="t" l="l"/>
            <a:pathLst>
              <a:path h="330802" w="6476704">
                <a:moveTo>
                  <a:pt x="6476704" y="330801"/>
                </a:moveTo>
                <a:lnTo>
                  <a:pt x="0" y="330801"/>
                </a:lnTo>
                <a:lnTo>
                  <a:pt x="0" y="0"/>
                </a:lnTo>
                <a:lnTo>
                  <a:pt x="6476704" y="0"/>
                </a:lnTo>
                <a:lnTo>
                  <a:pt x="6476704" y="33080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170462">
            <a:off x="2593906" y="496034"/>
            <a:ext cx="3561052" cy="6850135"/>
            <a:chOff x="0" y="0"/>
            <a:chExt cx="5618152" cy="10807227"/>
          </a:xfrm>
        </p:grpSpPr>
        <p:sp>
          <p:nvSpPr>
            <p:cNvPr name="Freeform 6" id="6"/>
            <p:cNvSpPr/>
            <p:nvPr/>
          </p:nvSpPr>
          <p:spPr>
            <a:xfrm flipH="false" flipV="false" rot="-5513121">
              <a:off x="-2684031" y="2773836"/>
              <a:ext cx="10986213" cy="5259555"/>
            </a:xfrm>
            <a:custGeom>
              <a:avLst/>
              <a:gdLst/>
              <a:ahLst/>
              <a:cxnLst/>
              <a:rect r="r" b="b" t="t" l="l"/>
              <a:pathLst>
                <a:path h="5259555" w="10986213">
                  <a:moveTo>
                    <a:pt x="163358" y="296947"/>
                  </a:moveTo>
                  <a:lnTo>
                    <a:pt x="10986213" y="0"/>
                  </a:lnTo>
                  <a:lnTo>
                    <a:pt x="10822856" y="4962608"/>
                  </a:lnTo>
                  <a:lnTo>
                    <a:pt x="0" y="5259555"/>
                  </a:lnTo>
                  <a:close/>
                </a:path>
              </a:pathLst>
            </a:custGeom>
            <a:blipFill>
              <a:blip r:embed="rId2"/>
              <a:stretch>
                <a:fillRect l="0" t="-3311" r="-23439" b="-4923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7682064" y="288967"/>
            <a:ext cx="2551068" cy="130297"/>
          </a:xfrm>
          <a:custGeom>
            <a:avLst/>
            <a:gdLst/>
            <a:ahLst/>
            <a:cxnLst/>
            <a:rect r="r" b="b" t="t" l="l"/>
            <a:pathLst>
              <a:path h="130297" w="2551068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31940" y="411162"/>
            <a:ext cx="10624120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DIRECTORY OF SHOPS</a:t>
            </a:r>
          </a:p>
        </p:txBody>
      </p:sp>
      <p:grpSp>
        <p:nvGrpSpPr>
          <p:cNvPr name="Group 9" id="9"/>
          <p:cNvGrpSpPr/>
          <p:nvPr/>
        </p:nvGrpSpPr>
        <p:grpSpPr>
          <a:xfrm rot="5170462">
            <a:off x="11779289" y="3447154"/>
            <a:ext cx="3561052" cy="6850135"/>
            <a:chOff x="0" y="0"/>
            <a:chExt cx="5618152" cy="10807227"/>
          </a:xfrm>
        </p:grpSpPr>
        <p:sp>
          <p:nvSpPr>
            <p:cNvPr name="Freeform 10" id="10"/>
            <p:cNvSpPr/>
            <p:nvPr/>
          </p:nvSpPr>
          <p:spPr>
            <a:xfrm flipH="false" flipV="false" rot="-5500071">
              <a:off x="-2674008" y="2753003"/>
              <a:ext cx="10966168" cy="5301221"/>
            </a:xfrm>
            <a:custGeom>
              <a:avLst/>
              <a:gdLst/>
              <a:ahLst/>
              <a:cxnLst/>
              <a:rect r="r" b="b" t="t" l="l"/>
              <a:pathLst>
                <a:path h="5301221" w="10966168">
                  <a:moveTo>
                    <a:pt x="144517" y="338029"/>
                  </a:moveTo>
                  <a:lnTo>
                    <a:pt x="10966168" y="0"/>
                  </a:lnTo>
                  <a:lnTo>
                    <a:pt x="10821650" y="4963192"/>
                  </a:lnTo>
                  <a:lnTo>
                    <a:pt x="0" y="5301221"/>
                  </a:lnTo>
                  <a:close/>
                </a:path>
              </a:pathLst>
            </a:custGeom>
            <a:blipFill>
              <a:blip r:embed="rId5"/>
              <a:stretch>
                <a:fillRect l="-16883" t="0" r="-16271" b="-1065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170462">
            <a:off x="3317806" y="4506192"/>
            <a:ext cx="3561052" cy="6850135"/>
            <a:chOff x="0" y="0"/>
            <a:chExt cx="5618152" cy="10807227"/>
          </a:xfrm>
        </p:grpSpPr>
        <p:sp>
          <p:nvSpPr>
            <p:cNvPr name="Freeform 12" id="12"/>
            <p:cNvSpPr/>
            <p:nvPr/>
          </p:nvSpPr>
          <p:spPr>
            <a:xfrm flipH="false" flipV="false" rot="-5537084">
              <a:off x="-2702228" y="2812189"/>
              <a:ext cx="11022607" cy="5182849"/>
            </a:xfrm>
            <a:custGeom>
              <a:avLst/>
              <a:gdLst/>
              <a:ahLst/>
              <a:cxnLst/>
              <a:rect r="r" b="b" t="t" l="l"/>
              <a:pathLst>
                <a:path h="5182849" w="11022607">
                  <a:moveTo>
                    <a:pt x="197945" y="221500"/>
                  </a:moveTo>
                  <a:lnTo>
                    <a:pt x="11022607" y="0"/>
                  </a:lnTo>
                  <a:lnTo>
                    <a:pt x="10824663" y="4961349"/>
                  </a:lnTo>
                  <a:lnTo>
                    <a:pt x="0" y="5182849"/>
                  </a:lnTo>
                  <a:close/>
                </a:path>
              </a:pathLst>
            </a:custGeom>
            <a:blipFill>
              <a:blip r:embed="rId6"/>
              <a:stretch>
                <a:fillRect l="-246" t="-3625" r="-24494" b="-576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170462">
            <a:off x="10899706" y="-182005"/>
            <a:ext cx="3561052" cy="6850135"/>
            <a:chOff x="0" y="0"/>
            <a:chExt cx="5618152" cy="10807227"/>
          </a:xfrm>
        </p:grpSpPr>
        <p:sp>
          <p:nvSpPr>
            <p:cNvPr name="Freeform 14" id="14"/>
            <p:cNvSpPr/>
            <p:nvPr/>
          </p:nvSpPr>
          <p:spPr>
            <a:xfrm flipH="false" flipV="false" rot="-5594452">
              <a:off x="-2744703" y="2904517"/>
              <a:ext cx="11107558" cy="4998193"/>
            </a:xfrm>
            <a:custGeom>
              <a:avLst/>
              <a:gdLst/>
              <a:ahLst/>
              <a:cxnLst/>
              <a:rect r="r" b="b" t="t" l="l"/>
              <a:pathLst>
                <a:path h="4998193" w="11107558">
                  <a:moveTo>
                    <a:pt x="280707" y="40838"/>
                  </a:moveTo>
                  <a:lnTo>
                    <a:pt x="11107558" y="0"/>
                  </a:lnTo>
                  <a:lnTo>
                    <a:pt x="10826851" y="4957355"/>
                  </a:lnTo>
                  <a:lnTo>
                    <a:pt x="0" y="4998193"/>
                  </a:lnTo>
                  <a:close/>
                </a:path>
              </a:pathLst>
            </a:custGeom>
            <a:blipFill>
              <a:blip r:embed="rId7"/>
              <a:stretch>
                <a:fillRect l="-12530" t="-6644" r="-5488" b="-5758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4875" y="5359498"/>
            <a:ext cx="4937027" cy="493702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7991475" y="0"/>
            <a:ext cx="10296525" cy="102965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14600" y="2172017"/>
            <a:ext cx="7918996" cy="787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49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Essential Maintenance Tips:</a:t>
            </a: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Regular maintenance</a:t>
            </a: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tips provided help users uphold vehicle health,</a:t>
            </a: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potentially preventing costly repairs in the long run.</a:t>
            </a:r>
          </a:p>
          <a:p>
            <a:pPr algn="l">
              <a:lnSpc>
                <a:spcPts val="3488"/>
              </a:lnSpc>
            </a:pP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49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Actionable Troubleshooting Guides:</a:t>
            </a: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Users gain</a:t>
            </a: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access to troubleshooting guides that enable them</a:t>
            </a: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quickly address minor vehicle problems with</a:t>
            </a: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confidence.</a:t>
            </a:r>
          </a:p>
          <a:p>
            <a:pPr algn="l">
              <a:lnSpc>
                <a:spcPts val="3488"/>
              </a:lnSpc>
            </a:pP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49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Proactive Prevention Strategies:</a:t>
            </a: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Advice centered</a:t>
            </a: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 proactive measures, such as regular check-ups</a:t>
            </a: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and monitoring fluid levels, empowers users to</a:t>
            </a: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manage their vehicles effectively.</a:t>
            </a:r>
          </a:p>
          <a:p>
            <a:pPr algn="l">
              <a:lnSpc>
                <a:spcPts val="3488"/>
              </a:lnSpc>
            </a:pP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49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Building User Confidence: </a:t>
            </a: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equipping users with</a:t>
            </a: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knowledge. the platform fosters confidence in</a:t>
            </a: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handling their vehicle's maintenance issues</a:t>
            </a:r>
          </a:p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independently.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4600" y="776347"/>
            <a:ext cx="7132183" cy="99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3"/>
              </a:lnSpc>
              <a:spcBef>
                <a:spcPct val="0"/>
              </a:spcBef>
            </a:pPr>
            <a:r>
              <a:rPr lang="en-US" sz="578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EMPOWERING WITH TIPS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314600" y="590550"/>
            <a:ext cx="2551068" cy="130297"/>
          </a:xfrm>
          <a:custGeom>
            <a:avLst/>
            <a:gdLst/>
            <a:ahLst/>
            <a:cxnLst/>
            <a:rect r="r" b="b" t="t" l="l"/>
            <a:pathLst>
              <a:path h="130297" w="2551068">
                <a:moveTo>
                  <a:pt x="2551068" y="0"/>
                </a:moveTo>
                <a:lnTo>
                  <a:pt x="0" y="0"/>
                </a:lnTo>
                <a:lnTo>
                  <a:pt x="0" y="130297"/>
                </a:lnTo>
                <a:lnTo>
                  <a:pt x="2551068" y="130297"/>
                </a:lnTo>
                <a:lnTo>
                  <a:pt x="25510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67809" y="2342873"/>
            <a:ext cx="5002012" cy="5601253"/>
            <a:chOff x="0" y="0"/>
            <a:chExt cx="6350000" cy="7110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37733" y="1108444"/>
            <a:ext cx="5002012" cy="5601253"/>
            <a:chOff x="0" y="0"/>
            <a:chExt cx="6350000" cy="7110730"/>
          </a:xfrm>
        </p:grpSpPr>
        <p:sp>
          <p:nvSpPr>
            <p:cNvPr name="Freeform 8" id="8"/>
            <p:cNvSpPr/>
            <p:nvPr/>
          </p:nvSpPr>
          <p:spPr>
            <a:xfrm flipH="false" flipV="false" rot="-1029012">
              <a:off x="-907222" y="1094327"/>
              <a:ext cx="8164444" cy="4922077"/>
            </a:xfrm>
            <a:custGeom>
              <a:avLst/>
              <a:gdLst/>
              <a:ahLst/>
              <a:cxnLst/>
              <a:rect r="r" b="b" t="t" l="l"/>
              <a:pathLst>
                <a:path h="4922077" w="8164444">
                  <a:moveTo>
                    <a:pt x="6778438" y="4491272"/>
                  </a:moveTo>
                  <a:lnTo>
                    <a:pt x="0" y="4922077"/>
                  </a:lnTo>
                  <a:lnTo>
                    <a:pt x="1386006" y="430804"/>
                  </a:lnTo>
                  <a:lnTo>
                    <a:pt x="8164444" y="0"/>
                  </a:lnTo>
                  <a:close/>
                </a:path>
              </a:pathLst>
            </a:custGeom>
            <a:blipFill>
              <a:blip r:embed="rId2"/>
              <a:stretch>
                <a:fillRect l="-2001" t="0" r="-200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77036" y="3657047"/>
            <a:ext cx="5002012" cy="5601253"/>
            <a:chOff x="0" y="0"/>
            <a:chExt cx="6350000" cy="7110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68075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0648666" y="491302"/>
            <a:ext cx="2551068" cy="130297"/>
          </a:xfrm>
          <a:custGeom>
            <a:avLst/>
            <a:gdLst/>
            <a:ahLst/>
            <a:cxnLst/>
            <a:rect r="r" b="b" t="t" l="l"/>
            <a:pathLst>
              <a:path h="130297" w="2551068">
                <a:moveTo>
                  <a:pt x="2551068" y="0"/>
                </a:moveTo>
                <a:lnTo>
                  <a:pt x="0" y="0"/>
                </a:lnTo>
                <a:lnTo>
                  <a:pt x="0" y="130297"/>
                </a:lnTo>
                <a:lnTo>
                  <a:pt x="2551068" y="130297"/>
                </a:lnTo>
                <a:lnTo>
                  <a:pt x="25510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48666" y="614485"/>
            <a:ext cx="6146812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ADMIN DASHBOARD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48666" y="2142373"/>
            <a:ext cx="7277100" cy="611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User Management Features: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admin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dashboard provides robust tools for managing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 data, permissions, and settings, ensuring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optimal platform operation.</a:t>
            </a:r>
          </a:p>
          <a:p>
            <a:pPr algn="just">
              <a:lnSpc>
                <a:spcPts val="3486"/>
              </a:lnSpc>
            </a:pP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Role Permissions Administration: 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Flexibility to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assign specific roles and permissions enhances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security and organization of operations on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platform.</a:t>
            </a:r>
          </a:p>
          <a:p>
            <a:pPr algn="just">
              <a:lnSpc>
                <a:spcPts val="3486"/>
              </a:lnSpc>
            </a:pP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Analysis and Insights: 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dashboard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allows for tracking user interactions and system</a:t>
            </a:r>
          </a:p>
          <a:p>
            <a:pPr algn="just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performance, facilitating data.driven decision.</a:t>
            </a:r>
          </a:p>
          <a:p>
            <a:pPr algn="just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making for service improvements.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10525" y="5359498"/>
            <a:ext cx="4937027" cy="493702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010525" y="0"/>
            <a:ext cx="10296525" cy="102965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2500" r="0" b="-1250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50303" y="1955104"/>
            <a:ext cx="5092939" cy="260125"/>
          </a:xfrm>
          <a:custGeom>
            <a:avLst/>
            <a:gdLst/>
            <a:ahLst/>
            <a:cxnLst/>
            <a:rect r="r" b="b" t="t" l="l"/>
            <a:pathLst>
              <a:path h="260125" w="5092939">
                <a:moveTo>
                  <a:pt x="5092939" y="0"/>
                </a:moveTo>
                <a:lnTo>
                  <a:pt x="0" y="0"/>
                </a:lnTo>
                <a:lnTo>
                  <a:pt x="0" y="260125"/>
                </a:lnTo>
                <a:lnTo>
                  <a:pt x="5092939" y="260125"/>
                </a:lnTo>
                <a:lnTo>
                  <a:pt x="509293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342371"/>
            <a:ext cx="5936145" cy="571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3"/>
              </a:lnSpc>
              <a:spcBef>
                <a:spcPct val="0"/>
              </a:spcBef>
            </a:pPr>
            <a:r>
              <a:rPr lang="en-US" sz="163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15171" y="1328797"/>
            <a:ext cx="8849546" cy="9909721"/>
            <a:chOff x="0" y="0"/>
            <a:chExt cx="6350000" cy="7110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1581065"/>
            <a:ext cx="8381975" cy="9386136"/>
            <a:chOff x="0" y="0"/>
            <a:chExt cx="6350000" cy="7110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33985" t="0" r="-3398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105857" y="1214497"/>
            <a:ext cx="3226933" cy="202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3"/>
              </a:lnSpc>
            </a:pPr>
            <a:r>
              <a:rPr lang="en-US" sz="578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OUR TEAM</a:t>
            </a:r>
          </a:p>
          <a:p>
            <a:pPr algn="l">
              <a:lnSpc>
                <a:spcPts val="8103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0105857" y="1028700"/>
            <a:ext cx="2551068" cy="130297"/>
          </a:xfrm>
          <a:custGeom>
            <a:avLst/>
            <a:gdLst/>
            <a:ahLst/>
            <a:cxnLst/>
            <a:rect r="r" b="b" t="t" l="l"/>
            <a:pathLst>
              <a:path h="130297" w="2551068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05857" y="2626791"/>
            <a:ext cx="4700706" cy="447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1"/>
              </a:lnSpc>
            </a:pPr>
            <a:r>
              <a:rPr lang="en-US" sz="5788" spc="31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AAGHASH M</a:t>
            </a:r>
          </a:p>
          <a:p>
            <a:pPr algn="l">
              <a:lnSpc>
                <a:spcPts val="8971"/>
              </a:lnSpc>
            </a:pPr>
            <a:r>
              <a:rPr lang="en-US" sz="5788" spc="31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CHANDRU K T</a:t>
            </a:r>
          </a:p>
          <a:p>
            <a:pPr algn="l">
              <a:lnSpc>
                <a:spcPts val="8971"/>
              </a:lnSpc>
            </a:pPr>
            <a:r>
              <a:rPr lang="en-US" sz="5788" spc="31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LAKSHIN S</a:t>
            </a:r>
          </a:p>
          <a:p>
            <a:pPr algn="l">
              <a:lnSpc>
                <a:spcPts val="8971"/>
              </a:lnSpc>
            </a:pPr>
            <a:r>
              <a:rPr lang="en-US" sz="5788" spc="31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SRIVATHSAN 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2263" y="2532556"/>
            <a:ext cx="5831287" cy="5894697"/>
            <a:chOff x="0" y="0"/>
            <a:chExt cx="5956300" cy="6021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2"/>
              <a:stretch>
                <a:fillRect l="0" t="-27710" r="-180132" b="-1625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883203" y="2524774"/>
            <a:ext cx="5838985" cy="5902479"/>
            <a:chOff x="0" y="0"/>
            <a:chExt cx="5956300" cy="60210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2"/>
              <a:stretch>
                <a:fillRect l="-169311" t="-20141" r="0" b="-1825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131577" y="2532556"/>
            <a:ext cx="5751626" cy="5814170"/>
            <a:chOff x="0" y="0"/>
            <a:chExt cx="5956300" cy="6021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2"/>
              <a:stretch>
                <a:fillRect l="-72279" t="-17513" r="-67794" b="-586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12263" y="623607"/>
            <a:ext cx="3226933" cy="99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3"/>
              </a:lnSpc>
              <a:spcBef>
                <a:spcPct val="0"/>
              </a:spcBef>
            </a:pPr>
            <a:r>
              <a:rPr lang="en-US" sz="578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OVERVIEW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412263" y="437810"/>
            <a:ext cx="2551068" cy="130297"/>
          </a:xfrm>
          <a:custGeom>
            <a:avLst/>
            <a:gdLst/>
            <a:ahLst/>
            <a:cxnLst/>
            <a:rect r="r" b="b" t="t" l="l"/>
            <a:pathLst>
              <a:path h="130297" w="2551068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733257" y="437810"/>
            <a:ext cx="2551068" cy="130297"/>
          </a:xfrm>
          <a:custGeom>
            <a:avLst/>
            <a:gdLst/>
            <a:ahLst/>
            <a:cxnLst/>
            <a:rect r="r" b="b" t="t" l="l"/>
            <a:pathLst>
              <a:path h="130297" w="2551068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5977" y="2420682"/>
            <a:ext cx="17496046" cy="6164020"/>
          </a:xfrm>
          <a:custGeom>
            <a:avLst/>
            <a:gdLst/>
            <a:ahLst/>
            <a:cxnLst/>
            <a:rect r="r" b="b" t="t" l="l"/>
            <a:pathLst>
              <a:path h="6164020" w="17496046">
                <a:moveTo>
                  <a:pt x="0" y="0"/>
                </a:moveTo>
                <a:lnTo>
                  <a:pt x="17496046" y="0"/>
                </a:lnTo>
                <a:lnTo>
                  <a:pt x="17496046" y="6164020"/>
                </a:lnTo>
                <a:lnTo>
                  <a:pt x="0" y="6164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3257" y="623607"/>
            <a:ext cx="3874633" cy="202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3"/>
              </a:lnSpc>
            </a:pPr>
            <a:r>
              <a:rPr lang="en-US" sz="578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ER DIAGRAM</a:t>
            </a:r>
          </a:p>
          <a:p>
            <a:pPr algn="l">
              <a:lnSpc>
                <a:spcPts val="81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09575" y="1708365"/>
            <a:ext cx="7816191" cy="7697902"/>
            <a:chOff x="0" y="0"/>
            <a:chExt cx="6546273" cy="64472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46273" cy="6447203"/>
            </a:xfrm>
            <a:custGeom>
              <a:avLst/>
              <a:gdLst/>
              <a:ahLst/>
              <a:cxnLst/>
              <a:rect r="r" b="b" t="t" l="l"/>
              <a:pathLst>
                <a:path h="6447203" w="6546273">
                  <a:moveTo>
                    <a:pt x="760708" y="6447203"/>
                  </a:moveTo>
                  <a:lnTo>
                    <a:pt x="0" y="0"/>
                  </a:lnTo>
                  <a:lnTo>
                    <a:pt x="5785565" y="0"/>
                  </a:lnTo>
                  <a:lnTo>
                    <a:pt x="6546273" y="6447203"/>
                  </a:lnTo>
                  <a:close/>
                </a:path>
              </a:pathLst>
            </a:custGeom>
            <a:blipFill>
              <a:blip r:embed="rId2"/>
              <a:stretch>
                <a:fillRect l="-29011" t="0" r="-290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937733" y="834294"/>
            <a:ext cx="2551068" cy="130297"/>
          </a:xfrm>
          <a:custGeom>
            <a:avLst/>
            <a:gdLst/>
            <a:ahLst/>
            <a:cxnLst/>
            <a:rect r="r" b="b" t="t" l="l"/>
            <a:pathLst>
              <a:path h="130297" w="2551068">
                <a:moveTo>
                  <a:pt x="2551068" y="0"/>
                </a:moveTo>
                <a:lnTo>
                  <a:pt x="0" y="0"/>
                </a:lnTo>
                <a:lnTo>
                  <a:pt x="0" y="130298"/>
                </a:lnTo>
                <a:lnTo>
                  <a:pt x="2551068" y="130298"/>
                </a:lnTo>
                <a:lnTo>
                  <a:pt x="25510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7733" y="957478"/>
            <a:ext cx="4603762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 STACK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7733" y="2316239"/>
            <a:ext cx="8915102" cy="743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Modern Frontend Technologies: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use of React and 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CSS enables the development of a responsive,modern user interface that enhances the user experience significantly.</a:t>
            </a:r>
          </a:p>
          <a:p>
            <a:pPr algn="l">
              <a:lnSpc>
                <a:spcPts val="3486"/>
              </a:lnSpc>
            </a:pP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Powerful Backend Infrastructure: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Spring Boot serves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 the backbone, managing server-side processing and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business logic effectively, ensuring robustness and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performance.</a:t>
            </a:r>
          </a:p>
          <a:p>
            <a:pPr algn="l">
              <a:lnSpc>
                <a:spcPts val="3486"/>
              </a:lnSpc>
            </a:pP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Reliable Data Management: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MySQL provides a reliable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and efficient database solution for storing user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information, vehicle data, and service records.</a:t>
            </a:r>
          </a:p>
          <a:p>
            <a:pPr algn="l">
              <a:lnSpc>
                <a:spcPts val="3486"/>
              </a:lnSpc>
            </a:pP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24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YouTube API Integration: </a:t>
            </a: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Integration of YouTube's API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facilitates seamless access to video tutorials, enriching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user experience with multimedia resources.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8504" y="2836677"/>
            <a:ext cx="6134100" cy="5137737"/>
            <a:chOff x="0" y="0"/>
            <a:chExt cx="7923190" cy="6636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3191" cy="6636224"/>
            </a:xfrm>
            <a:custGeom>
              <a:avLst/>
              <a:gdLst/>
              <a:ahLst/>
              <a:cxnLst/>
              <a:rect r="r" b="b" t="t" l="l"/>
              <a:pathLst>
                <a:path h="6636224" w="7923191">
                  <a:moveTo>
                    <a:pt x="920712" y="6636224"/>
                  </a:moveTo>
                  <a:lnTo>
                    <a:pt x="0" y="0"/>
                  </a:lnTo>
                  <a:lnTo>
                    <a:pt x="7002479" y="0"/>
                  </a:lnTo>
                  <a:lnTo>
                    <a:pt x="7923191" y="6636224"/>
                  </a:lnTo>
                  <a:close/>
                </a:path>
              </a:pathLst>
            </a:custGeom>
            <a:blipFill>
              <a:blip r:embed="rId2"/>
              <a:stretch>
                <a:fillRect l="0" t="-22073" r="0" b="-3393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7682064" y="288967"/>
            <a:ext cx="2551068" cy="130297"/>
          </a:xfrm>
          <a:custGeom>
            <a:avLst/>
            <a:gdLst/>
            <a:ahLst/>
            <a:cxnLst/>
            <a:rect r="r" b="b" t="t" l="l"/>
            <a:pathLst>
              <a:path h="130297" w="2551068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99633" y="2836677"/>
            <a:ext cx="5068542" cy="5137737"/>
            <a:chOff x="0" y="0"/>
            <a:chExt cx="6546848" cy="66362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46848" cy="6636224"/>
            </a:xfrm>
            <a:custGeom>
              <a:avLst/>
              <a:gdLst/>
              <a:ahLst/>
              <a:cxnLst/>
              <a:rect r="r" b="b" t="t" l="l"/>
              <a:pathLst>
                <a:path h="6636224" w="6546848">
                  <a:moveTo>
                    <a:pt x="760774" y="6636224"/>
                  </a:moveTo>
                  <a:lnTo>
                    <a:pt x="0" y="0"/>
                  </a:lnTo>
                  <a:lnTo>
                    <a:pt x="5786074" y="0"/>
                  </a:lnTo>
                  <a:lnTo>
                    <a:pt x="6546848" y="6636224"/>
                  </a:lnTo>
                  <a:close/>
                </a:path>
              </a:pathLst>
            </a:custGeom>
            <a:blipFill>
              <a:blip r:embed="rId5"/>
              <a:stretch>
                <a:fillRect l="0" t="-11223" r="0" b="-1122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315204" y="2836677"/>
            <a:ext cx="5354292" cy="5137737"/>
            <a:chOff x="0" y="0"/>
            <a:chExt cx="6915941" cy="66362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15941" cy="6636224"/>
            </a:xfrm>
            <a:custGeom>
              <a:avLst/>
              <a:gdLst/>
              <a:ahLst/>
              <a:cxnLst/>
              <a:rect r="r" b="b" t="t" l="l"/>
              <a:pathLst>
                <a:path h="6636224" w="6915941">
                  <a:moveTo>
                    <a:pt x="803665" y="6636224"/>
                  </a:moveTo>
                  <a:lnTo>
                    <a:pt x="0" y="0"/>
                  </a:lnTo>
                  <a:lnTo>
                    <a:pt x="6112276" y="0"/>
                  </a:lnTo>
                  <a:lnTo>
                    <a:pt x="6915941" y="6636224"/>
                  </a:lnTo>
                  <a:close/>
                </a:path>
              </a:pathLst>
            </a:custGeom>
            <a:blipFill>
              <a:blip r:embed="rId6"/>
              <a:stretch>
                <a:fillRect l="0" t="-6312" r="0" b="-631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798189" y="412150"/>
            <a:ext cx="6318820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USER REGISTRATION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8504" y="2836677"/>
            <a:ext cx="5334000" cy="5137737"/>
            <a:chOff x="0" y="0"/>
            <a:chExt cx="6889731" cy="6636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89731" cy="6636224"/>
            </a:xfrm>
            <a:custGeom>
              <a:avLst/>
              <a:gdLst/>
              <a:ahLst/>
              <a:cxnLst/>
              <a:rect r="r" b="b" t="t" l="l"/>
              <a:pathLst>
                <a:path h="6636224" w="6889731">
                  <a:moveTo>
                    <a:pt x="800619" y="6636224"/>
                  </a:moveTo>
                  <a:lnTo>
                    <a:pt x="0" y="0"/>
                  </a:lnTo>
                  <a:lnTo>
                    <a:pt x="6089112" y="0"/>
                  </a:lnTo>
                  <a:lnTo>
                    <a:pt x="6889731" y="6636224"/>
                  </a:lnTo>
                  <a:close/>
                </a:path>
              </a:pathLst>
            </a:custGeom>
            <a:blipFill>
              <a:blip r:embed="rId2"/>
              <a:stretch>
                <a:fillRect l="0" t="-23678" r="0" b="-2367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7682064" y="288967"/>
            <a:ext cx="2551068" cy="130297"/>
          </a:xfrm>
          <a:custGeom>
            <a:avLst/>
            <a:gdLst/>
            <a:ahLst/>
            <a:cxnLst/>
            <a:rect r="r" b="b" t="t" l="l"/>
            <a:pathLst>
              <a:path h="130297" w="2551068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599583" y="2836677"/>
            <a:ext cx="5068542" cy="5137737"/>
            <a:chOff x="0" y="0"/>
            <a:chExt cx="6546848" cy="66362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46848" cy="6636224"/>
            </a:xfrm>
            <a:custGeom>
              <a:avLst/>
              <a:gdLst/>
              <a:ahLst/>
              <a:cxnLst/>
              <a:rect r="r" b="b" t="t" l="l"/>
              <a:pathLst>
                <a:path h="6636224" w="6546848">
                  <a:moveTo>
                    <a:pt x="760774" y="6636224"/>
                  </a:moveTo>
                  <a:lnTo>
                    <a:pt x="0" y="0"/>
                  </a:lnTo>
                  <a:lnTo>
                    <a:pt x="5786074" y="0"/>
                  </a:lnTo>
                  <a:lnTo>
                    <a:pt x="6546848" y="6636224"/>
                  </a:lnTo>
                  <a:close/>
                </a:path>
              </a:pathLst>
            </a:custGeom>
            <a:blipFill>
              <a:blip r:embed="rId5"/>
              <a:stretch>
                <a:fillRect l="0" t="-13316" r="0" b="-1331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315204" y="2836677"/>
            <a:ext cx="5354292" cy="5137737"/>
            <a:chOff x="0" y="0"/>
            <a:chExt cx="6915941" cy="66362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15941" cy="6636224"/>
            </a:xfrm>
            <a:custGeom>
              <a:avLst/>
              <a:gdLst/>
              <a:ahLst/>
              <a:cxnLst/>
              <a:rect r="r" b="b" t="t" l="l"/>
              <a:pathLst>
                <a:path h="6636224" w="6915941">
                  <a:moveTo>
                    <a:pt x="803665" y="6636224"/>
                  </a:moveTo>
                  <a:lnTo>
                    <a:pt x="0" y="0"/>
                  </a:lnTo>
                  <a:lnTo>
                    <a:pt x="6112276" y="0"/>
                  </a:lnTo>
                  <a:lnTo>
                    <a:pt x="6915941" y="6636224"/>
                  </a:lnTo>
                  <a:close/>
                </a:path>
              </a:pathLst>
            </a:custGeom>
            <a:blipFill>
              <a:blip r:embed="rId6"/>
              <a:stretch>
                <a:fillRect l="0" t="-14790" r="0" b="-1479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831940" y="411162"/>
            <a:ext cx="10624120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VEHICLE DETAILS MANAGEMENT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170462">
            <a:off x="2593906" y="496034"/>
            <a:ext cx="3561052" cy="6850135"/>
            <a:chOff x="0" y="0"/>
            <a:chExt cx="5618152" cy="10807227"/>
          </a:xfrm>
        </p:grpSpPr>
        <p:sp>
          <p:nvSpPr>
            <p:cNvPr name="Freeform 6" id="6"/>
            <p:cNvSpPr/>
            <p:nvPr/>
          </p:nvSpPr>
          <p:spPr>
            <a:xfrm flipH="false" flipV="false" rot="-5587914">
              <a:off x="-2739940" y="2893959"/>
              <a:ext cx="11098032" cy="5019309"/>
            </a:xfrm>
            <a:custGeom>
              <a:avLst/>
              <a:gdLst/>
              <a:ahLst/>
              <a:cxnLst/>
              <a:rect r="r" b="b" t="t" l="l"/>
              <a:pathLst>
                <a:path h="5019309" w="11098032">
                  <a:moveTo>
                    <a:pt x="271278" y="61429"/>
                  </a:moveTo>
                  <a:lnTo>
                    <a:pt x="11098032" y="0"/>
                  </a:lnTo>
                  <a:lnTo>
                    <a:pt x="10826754" y="4957880"/>
                  </a:lnTo>
                  <a:lnTo>
                    <a:pt x="0" y="5019309"/>
                  </a:lnTo>
                  <a:close/>
                </a:path>
              </a:pathLst>
            </a:custGeom>
            <a:blipFill>
              <a:blip r:embed="rId2"/>
              <a:stretch>
                <a:fillRect l="-464" t="-5965" r="-464" b="-5965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7682064" y="288967"/>
            <a:ext cx="2551068" cy="130297"/>
          </a:xfrm>
          <a:custGeom>
            <a:avLst/>
            <a:gdLst/>
            <a:ahLst/>
            <a:cxnLst/>
            <a:rect r="r" b="b" t="t" l="l"/>
            <a:pathLst>
              <a:path h="130297" w="2551068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31940" y="411162"/>
            <a:ext cx="10624120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SERVICE BOOKING</a:t>
            </a:r>
          </a:p>
        </p:txBody>
      </p:sp>
      <p:grpSp>
        <p:nvGrpSpPr>
          <p:cNvPr name="Group 9" id="9"/>
          <p:cNvGrpSpPr/>
          <p:nvPr/>
        </p:nvGrpSpPr>
        <p:grpSpPr>
          <a:xfrm rot="5170462">
            <a:off x="11779289" y="3447154"/>
            <a:ext cx="3561052" cy="6850135"/>
            <a:chOff x="0" y="0"/>
            <a:chExt cx="5618152" cy="10807227"/>
          </a:xfrm>
        </p:grpSpPr>
        <p:sp>
          <p:nvSpPr>
            <p:cNvPr name="Freeform 10" id="10"/>
            <p:cNvSpPr/>
            <p:nvPr/>
          </p:nvSpPr>
          <p:spPr>
            <a:xfrm flipH="false" flipV="false" rot="-5687016">
              <a:off x="-2809972" y="2804282"/>
              <a:ext cx="11238096" cy="5198664"/>
            </a:xfrm>
            <a:custGeom>
              <a:avLst/>
              <a:gdLst/>
              <a:ahLst/>
              <a:cxnLst/>
              <a:rect r="r" b="b" t="t" l="l"/>
              <a:pathLst>
                <a:path h="5198664" w="11238096">
                  <a:moveTo>
                    <a:pt x="414070" y="0"/>
                  </a:moveTo>
                  <a:lnTo>
                    <a:pt x="11238096" y="250663"/>
                  </a:lnTo>
                  <a:lnTo>
                    <a:pt x="10824026" y="5198664"/>
                  </a:lnTo>
                  <a:lnTo>
                    <a:pt x="0" y="4948000"/>
                  </a:lnTo>
                  <a:close/>
                </a:path>
              </a:pathLst>
            </a:custGeom>
            <a:blipFill>
              <a:blip r:embed="rId5"/>
              <a:stretch>
                <a:fillRect l="-7631" t="-2306" r="-26741" b="-576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170462">
            <a:off x="3317806" y="4506192"/>
            <a:ext cx="3561052" cy="6850135"/>
            <a:chOff x="0" y="0"/>
            <a:chExt cx="5618152" cy="10807227"/>
          </a:xfrm>
        </p:grpSpPr>
        <p:sp>
          <p:nvSpPr>
            <p:cNvPr name="Freeform 12" id="12"/>
            <p:cNvSpPr/>
            <p:nvPr/>
          </p:nvSpPr>
          <p:spPr>
            <a:xfrm flipH="false" flipV="false" rot="-5579479">
              <a:off x="-2733766" y="2880351"/>
              <a:ext cx="11085683" cy="5046525"/>
            </a:xfrm>
            <a:custGeom>
              <a:avLst/>
              <a:gdLst/>
              <a:ahLst/>
              <a:cxnLst/>
              <a:rect r="r" b="b" t="t" l="l"/>
              <a:pathLst>
                <a:path h="5046525" w="11085683">
                  <a:moveTo>
                    <a:pt x="259113" y="87995"/>
                  </a:moveTo>
                  <a:lnTo>
                    <a:pt x="11085683" y="0"/>
                  </a:lnTo>
                  <a:lnTo>
                    <a:pt x="10826571" y="4958531"/>
                  </a:lnTo>
                  <a:lnTo>
                    <a:pt x="0" y="5046525"/>
                  </a:lnTo>
                  <a:close/>
                </a:path>
              </a:pathLst>
            </a:custGeom>
            <a:blipFill>
              <a:blip r:embed="rId6"/>
              <a:stretch>
                <a:fillRect l="-1520" t="0" r="-152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170462">
            <a:off x="10899706" y="-182005"/>
            <a:ext cx="3561052" cy="6850135"/>
            <a:chOff x="0" y="0"/>
            <a:chExt cx="5618152" cy="10807227"/>
          </a:xfrm>
        </p:grpSpPr>
        <p:sp>
          <p:nvSpPr>
            <p:cNvPr name="Freeform 14" id="14"/>
            <p:cNvSpPr/>
            <p:nvPr/>
          </p:nvSpPr>
          <p:spPr>
            <a:xfrm flipH="false" flipV="false" rot="-5603344">
              <a:off x="-2751149" y="2918891"/>
              <a:ext cx="11120449" cy="4969446"/>
            </a:xfrm>
            <a:custGeom>
              <a:avLst/>
              <a:gdLst/>
              <a:ahLst/>
              <a:cxnLst/>
              <a:rect r="r" b="b" t="t" l="l"/>
              <a:pathLst>
                <a:path h="4969446" w="11120449">
                  <a:moveTo>
                    <a:pt x="293529" y="12833"/>
                  </a:moveTo>
                  <a:lnTo>
                    <a:pt x="11120449" y="0"/>
                  </a:lnTo>
                  <a:lnTo>
                    <a:pt x="10826921" y="4956612"/>
                  </a:lnTo>
                  <a:lnTo>
                    <a:pt x="0" y="4969446"/>
                  </a:lnTo>
                  <a:close/>
                </a:path>
              </a:pathLst>
            </a:custGeom>
            <a:blipFill>
              <a:blip r:embed="rId7"/>
              <a:stretch>
                <a:fillRect l="-7693" t="-2131" r="-4322" b="-1991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8504" y="2836677"/>
            <a:ext cx="5334000" cy="5137737"/>
            <a:chOff x="0" y="0"/>
            <a:chExt cx="6889731" cy="6636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89731" cy="6636224"/>
            </a:xfrm>
            <a:custGeom>
              <a:avLst/>
              <a:gdLst/>
              <a:ahLst/>
              <a:cxnLst/>
              <a:rect r="r" b="b" t="t" l="l"/>
              <a:pathLst>
                <a:path h="6636224" w="6889731">
                  <a:moveTo>
                    <a:pt x="800619" y="6636224"/>
                  </a:moveTo>
                  <a:lnTo>
                    <a:pt x="0" y="0"/>
                  </a:lnTo>
                  <a:lnTo>
                    <a:pt x="6089112" y="0"/>
                  </a:lnTo>
                  <a:lnTo>
                    <a:pt x="6889731" y="6636224"/>
                  </a:lnTo>
                  <a:close/>
                </a:path>
              </a:pathLst>
            </a:custGeom>
            <a:blipFill>
              <a:blip r:embed="rId2"/>
              <a:stretch>
                <a:fillRect l="0" t="-20426" r="0" b="-2042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7682064" y="288967"/>
            <a:ext cx="2551068" cy="130297"/>
          </a:xfrm>
          <a:custGeom>
            <a:avLst/>
            <a:gdLst/>
            <a:ahLst/>
            <a:cxnLst/>
            <a:rect r="r" b="b" t="t" l="l"/>
            <a:pathLst>
              <a:path h="130297" w="2551068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599583" y="2836677"/>
            <a:ext cx="5068542" cy="5137737"/>
            <a:chOff x="0" y="0"/>
            <a:chExt cx="6546848" cy="66362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46848" cy="6636224"/>
            </a:xfrm>
            <a:custGeom>
              <a:avLst/>
              <a:gdLst/>
              <a:ahLst/>
              <a:cxnLst/>
              <a:rect r="r" b="b" t="t" l="l"/>
              <a:pathLst>
                <a:path h="6636224" w="6546848">
                  <a:moveTo>
                    <a:pt x="760774" y="6636224"/>
                  </a:moveTo>
                  <a:lnTo>
                    <a:pt x="0" y="0"/>
                  </a:lnTo>
                  <a:lnTo>
                    <a:pt x="5786074" y="0"/>
                  </a:lnTo>
                  <a:lnTo>
                    <a:pt x="6546848" y="6636224"/>
                  </a:lnTo>
                  <a:close/>
                </a:path>
              </a:pathLst>
            </a:custGeom>
            <a:blipFill>
              <a:blip r:embed="rId5"/>
              <a:stretch>
                <a:fillRect l="0" t="-17018" r="0" b="-1701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315204" y="2836677"/>
            <a:ext cx="5354292" cy="5137737"/>
            <a:chOff x="0" y="0"/>
            <a:chExt cx="6915941" cy="66362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15941" cy="6636224"/>
            </a:xfrm>
            <a:custGeom>
              <a:avLst/>
              <a:gdLst/>
              <a:ahLst/>
              <a:cxnLst/>
              <a:rect r="r" b="b" t="t" l="l"/>
              <a:pathLst>
                <a:path h="6636224" w="6915941">
                  <a:moveTo>
                    <a:pt x="803665" y="6636224"/>
                  </a:moveTo>
                  <a:lnTo>
                    <a:pt x="0" y="0"/>
                  </a:lnTo>
                  <a:lnTo>
                    <a:pt x="6112276" y="0"/>
                  </a:lnTo>
                  <a:lnTo>
                    <a:pt x="6915941" y="6636224"/>
                  </a:lnTo>
                  <a:close/>
                </a:path>
              </a:pathLst>
            </a:custGeom>
            <a:blipFill>
              <a:blip r:embed="rId6"/>
              <a:stretch>
                <a:fillRect l="0" t="-26469" r="0" b="-2646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831940" y="411162"/>
            <a:ext cx="10624120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INFORMATIVE GUIDES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DAGNzD_VSWU</dc:identifier>
  <dcterms:modified xsi:type="dcterms:W3CDTF">2011-08-01T06:04:30Z</dcterms:modified>
  <cp:revision>1</cp:revision>
  <dc:title>vEHICL</dc:title>
</cp:coreProperties>
</file>